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3"/>
  </p:notesMasterIdLst>
  <p:handoutMasterIdLst>
    <p:handoutMasterId r:id="rId14"/>
  </p:handoutMasterIdLst>
  <p:sldIdLst>
    <p:sldId id="264" r:id="rId2"/>
    <p:sldId id="286" r:id="rId3"/>
    <p:sldId id="287" r:id="rId4"/>
    <p:sldId id="288" r:id="rId5"/>
    <p:sldId id="291" r:id="rId6"/>
    <p:sldId id="269" r:id="rId7"/>
    <p:sldId id="294" r:id="rId8"/>
    <p:sldId id="289" r:id="rId9"/>
    <p:sldId id="292" r:id="rId10"/>
    <p:sldId id="290" r:id="rId11"/>
    <p:sldId id="293" r:id="rId12"/>
  </p:sldIdLst>
  <p:sldSz cx="12192000" cy="6858000"/>
  <p:notesSz cx="9296400" cy="701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877C"/>
    <a:srgbClr val="7CDCFF"/>
    <a:srgbClr val="272B2F"/>
    <a:srgbClr val="FEFEFE"/>
    <a:srgbClr val="1F4E79"/>
    <a:srgbClr val="6600FF"/>
    <a:srgbClr val="ED7D31"/>
    <a:srgbClr val="08458A"/>
    <a:srgbClr val="FFFFFF"/>
    <a:srgbClr val="FFD3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290" autoAdjust="0"/>
    <p:restoredTop sz="61111" autoAdjust="0"/>
  </p:normalViewPr>
  <p:slideViewPr>
    <p:cSldViewPr snapToGrid="0">
      <p:cViewPr varScale="1">
        <p:scale>
          <a:sx n="76" d="100"/>
          <a:sy n="76" d="100"/>
        </p:scale>
        <p:origin x="151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029075" cy="3508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265739" y="0"/>
            <a:ext cx="4029075" cy="350838"/>
          </a:xfrm>
          <a:prstGeom prst="rect">
            <a:avLst/>
          </a:prstGeom>
        </p:spPr>
        <p:txBody>
          <a:bodyPr vert="horz" lIns="91440" tIns="45720" rIns="91440" bIns="45720" rtlCol="0"/>
          <a:lstStyle>
            <a:lvl1pPr algn="r">
              <a:defRPr sz="1200"/>
            </a:lvl1pPr>
          </a:lstStyle>
          <a:p>
            <a:fld id="{14B56AF2-98EF-4A76-BD4E-95D1ACC92347}" type="datetimeFigureOut">
              <a:rPr lang="en-US" smtClean="0"/>
              <a:t>8/23/2019</a:t>
            </a:fld>
            <a:endParaRPr lang="en-US"/>
          </a:p>
        </p:txBody>
      </p:sp>
      <p:sp>
        <p:nvSpPr>
          <p:cNvPr id="4" name="Footer Placeholder 3"/>
          <p:cNvSpPr>
            <a:spLocks noGrp="1"/>
          </p:cNvSpPr>
          <p:nvPr>
            <p:ph type="ftr" sz="quarter" idx="2"/>
          </p:nvPr>
        </p:nvSpPr>
        <p:spPr>
          <a:xfrm>
            <a:off x="1" y="6659565"/>
            <a:ext cx="4029075" cy="35083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265739" y="6659565"/>
            <a:ext cx="4029075" cy="350837"/>
          </a:xfrm>
          <a:prstGeom prst="rect">
            <a:avLst/>
          </a:prstGeom>
        </p:spPr>
        <p:txBody>
          <a:bodyPr vert="horz" lIns="91440" tIns="45720" rIns="91440" bIns="45720" rtlCol="0" anchor="b"/>
          <a:lstStyle>
            <a:lvl1pPr algn="r">
              <a:defRPr sz="1200"/>
            </a:lvl1pPr>
          </a:lstStyle>
          <a:p>
            <a:fld id="{AEAF431C-DFA2-44E1-BC7A-ECB19C6DB598}" type="slidenum">
              <a:rPr lang="en-US" smtClean="0"/>
              <a:t>‹#›</a:t>
            </a:fld>
            <a:endParaRPr lang="en-US"/>
          </a:p>
        </p:txBody>
      </p:sp>
    </p:spTree>
    <p:extLst>
      <p:ext uri="{BB962C8B-B14F-4D97-AF65-F5344CB8AC3E}">
        <p14:creationId xmlns:p14="http://schemas.microsoft.com/office/powerpoint/2010/main" val="1554227539"/>
      </p:ext>
    </p:extLst>
  </p:cSld>
  <p:clrMap bg1="lt1" tx1="dk1" bg2="lt2" tx2="dk2" accent1="accent1" accent2="accent2" accent3="accent3" accent4="accent4" accent5="accent5" accent6="accent6" hlink="hlink" folHlink="folHlink"/>
</p:handoutMaster>
</file>

<file path=ppt/media/image1.gif>
</file>

<file path=ppt/media/image2.gif>
</file>

<file path=ppt/media/image3.gif>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4028440" cy="351737"/>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5265810" y="4"/>
            <a:ext cx="4028440" cy="351737"/>
          </a:xfrm>
          <a:prstGeom prst="rect">
            <a:avLst/>
          </a:prstGeom>
        </p:spPr>
        <p:txBody>
          <a:bodyPr vert="horz" lIns="93177" tIns="46589" rIns="93177" bIns="46589" rtlCol="0"/>
          <a:lstStyle>
            <a:lvl1pPr algn="r">
              <a:defRPr sz="1200"/>
            </a:lvl1pPr>
          </a:lstStyle>
          <a:p>
            <a:fld id="{01F388EB-3ADA-499D-B0A6-00DBA28EA6E4}" type="datetimeFigureOut">
              <a:rPr lang="en-US" smtClean="0"/>
              <a:t>8/23/2019</a:t>
            </a:fld>
            <a:endParaRPr lang="en-US"/>
          </a:p>
        </p:txBody>
      </p:sp>
      <p:sp>
        <p:nvSpPr>
          <p:cNvPr id="4" name="Slide Image Placeholder 3"/>
          <p:cNvSpPr>
            <a:spLocks noGrp="1" noRot="1" noChangeAspect="1"/>
          </p:cNvSpPr>
          <p:nvPr>
            <p:ph type="sldImg" idx="2"/>
          </p:nvPr>
        </p:nvSpPr>
        <p:spPr>
          <a:xfrm>
            <a:off x="2546350" y="876300"/>
            <a:ext cx="4203700" cy="2365375"/>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929641" y="3373754"/>
            <a:ext cx="7437120" cy="2760346"/>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658664"/>
            <a:ext cx="4028440" cy="351736"/>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5265810" y="6658664"/>
            <a:ext cx="4028440" cy="351736"/>
          </a:xfrm>
          <a:prstGeom prst="rect">
            <a:avLst/>
          </a:prstGeom>
        </p:spPr>
        <p:txBody>
          <a:bodyPr vert="horz" lIns="93177" tIns="46589" rIns="93177" bIns="46589" rtlCol="0" anchor="b"/>
          <a:lstStyle>
            <a:lvl1pPr algn="r">
              <a:defRPr sz="1200"/>
            </a:lvl1pPr>
          </a:lstStyle>
          <a:p>
            <a:fld id="{0DE75368-8B8F-4744-B865-257D3FE84224}" type="slidenum">
              <a:rPr lang="en-US" smtClean="0"/>
              <a:t>‹#›</a:t>
            </a:fld>
            <a:endParaRPr lang="en-US"/>
          </a:p>
        </p:txBody>
      </p:sp>
    </p:spTree>
    <p:extLst>
      <p:ext uri="{BB962C8B-B14F-4D97-AF65-F5344CB8AC3E}">
        <p14:creationId xmlns:p14="http://schemas.microsoft.com/office/powerpoint/2010/main" val="304077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1</a:t>
            </a:fld>
            <a:endParaRPr lang="en-US"/>
          </a:p>
        </p:txBody>
      </p:sp>
    </p:spTree>
    <p:extLst>
      <p:ext uri="{BB962C8B-B14F-4D97-AF65-F5344CB8AC3E}">
        <p14:creationId xmlns:p14="http://schemas.microsoft.com/office/powerpoint/2010/main" val="15629778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2</a:t>
            </a:fld>
            <a:endParaRPr lang="en-US"/>
          </a:p>
        </p:txBody>
      </p:sp>
    </p:spTree>
    <p:extLst>
      <p:ext uri="{BB962C8B-B14F-4D97-AF65-F5344CB8AC3E}">
        <p14:creationId xmlns:p14="http://schemas.microsoft.com/office/powerpoint/2010/main" val="8601341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3</a:t>
            </a:fld>
            <a:endParaRPr lang="en-US"/>
          </a:p>
        </p:txBody>
      </p:sp>
    </p:spTree>
    <p:extLst>
      <p:ext uri="{BB962C8B-B14F-4D97-AF65-F5344CB8AC3E}">
        <p14:creationId xmlns:p14="http://schemas.microsoft.com/office/powerpoint/2010/main" val="12152394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4</a:t>
            </a:fld>
            <a:endParaRPr lang="en-US"/>
          </a:p>
        </p:txBody>
      </p:sp>
    </p:spTree>
    <p:extLst>
      <p:ext uri="{BB962C8B-B14F-4D97-AF65-F5344CB8AC3E}">
        <p14:creationId xmlns:p14="http://schemas.microsoft.com/office/powerpoint/2010/main" val="65372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8</a:t>
            </a:fld>
            <a:endParaRPr lang="en-US"/>
          </a:p>
        </p:txBody>
      </p:sp>
    </p:spTree>
    <p:extLst>
      <p:ext uri="{BB962C8B-B14F-4D97-AF65-F5344CB8AC3E}">
        <p14:creationId xmlns:p14="http://schemas.microsoft.com/office/powerpoint/2010/main" val="3711927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10</a:t>
            </a:fld>
            <a:endParaRPr lang="en-US"/>
          </a:p>
        </p:txBody>
      </p:sp>
    </p:spTree>
    <p:extLst>
      <p:ext uri="{BB962C8B-B14F-4D97-AF65-F5344CB8AC3E}">
        <p14:creationId xmlns:p14="http://schemas.microsoft.com/office/powerpoint/2010/main" val="85495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0C5E7-B1A1-4648-89D2-17B0F1E7F5B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140298-3E00-4E73-B947-697E692828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BB99EB-0E86-4FEA-A9C4-501D4E755A2B}"/>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6731F536-58DF-4935-AE3B-7A08C03124E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995127-BE30-42B7-9BE5-B83CC6A2E685}"/>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0097518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E45D4-0CAB-43AD-8327-A4B3BCA50B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9CA3B9-594A-4133-B4F9-D27AA5726D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FF6F31-09CB-47A3-AEDB-7CA7BE1E327B}"/>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51EFC938-9C31-4327-9275-3EB93C5B55C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30415C-79F5-4EAA-8D86-27D6FD1A708D}"/>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2235153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F9AA0A-4FF4-45DA-8DEC-4437E2DD91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3D255C-51DF-421E-A067-5E9E80CD9A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627DEB-7DEA-43CC-A21F-F81EEC6CE7D9}"/>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F53EDAFC-3543-4A0D-80D2-F4871AED36D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0F550C7-3342-49D6-8734-F9809E853CA2}"/>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027531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AE108-9C7F-4CDC-AD71-B576580A19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103746-779A-435F-995A-5BF82C86C2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84E866-B322-455F-AC32-8C164B8CD9C7}"/>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AC0D61E0-F80F-48E7-A817-F1CECBEE9A3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BF34AFC-4299-43F1-A312-79EF0102CEFF}"/>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552746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E1D3E-E4B6-4EAA-BFB4-25A0557A6C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F7E0856-45A8-4EAD-A9D6-8A993968A1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0EEBE1-2BAF-4C94-8403-6E8454F9BC46}"/>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F3358F46-E931-4D79-94A5-037AFD07333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5130D95-EF5F-4A0A-93BD-73AEE2C2FF1B}"/>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601256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ABEC0-6253-4360-B586-B9D20933DE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46E20B-8661-4C60-84FB-4892E8B486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132BE45-79E4-479B-BD2F-46CCB0BEE6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589105E-DF25-4F38-BDE2-9B00C2C44FC6}"/>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6" name="Footer Placeholder 5">
            <a:extLst>
              <a:ext uri="{FF2B5EF4-FFF2-40B4-BE49-F238E27FC236}">
                <a16:creationId xmlns:a16="http://schemas.microsoft.com/office/drawing/2014/main" id="{B1D9C4A8-7467-4BAD-98A2-0B63CAC19B6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BC5C5C0-08E4-4F7B-9E80-8925539D221B}"/>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2438407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FF641-A5CC-4263-A394-2112D623A8A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4D6865-C632-473C-AEC8-8D3F71562B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FDBD19-4D33-4F6A-9938-6A04B3888E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1697E46-CE4D-480E-A997-2B53B2DF55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B8B7E36-823F-4FD4-B826-E450A12480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DBB3B14-C886-4F84-9FD5-11C8320E1FED}"/>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8" name="Footer Placeholder 7">
            <a:extLst>
              <a:ext uri="{FF2B5EF4-FFF2-40B4-BE49-F238E27FC236}">
                <a16:creationId xmlns:a16="http://schemas.microsoft.com/office/drawing/2014/main" id="{DF9AF591-4BBF-4BF2-9EF7-F8B114DFA16A}"/>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52B1A04-B244-4AE3-8997-9B075B105971}"/>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11044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408F1-BB29-4C6F-91C9-653A730BEC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54FEF9-8D09-4091-BE99-B6264EBD34B3}"/>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4" name="Footer Placeholder 3">
            <a:extLst>
              <a:ext uri="{FF2B5EF4-FFF2-40B4-BE49-F238E27FC236}">
                <a16:creationId xmlns:a16="http://schemas.microsoft.com/office/drawing/2014/main" id="{0B5F49AA-83D5-4063-9CDE-AA7763048B6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2A2B27C-3C99-4208-B425-775413C53651}"/>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614035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2A62B2-A6D1-4A6F-8B20-80606F478544}"/>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3" name="Footer Placeholder 2">
            <a:extLst>
              <a:ext uri="{FF2B5EF4-FFF2-40B4-BE49-F238E27FC236}">
                <a16:creationId xmlns:a16="http://schemas.microsoft.com/office/drawing/2014/main" id="{C02E4958-7A46-4331-B2D8-2C31D8FCBD73}"/>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45C8548B-339B-46B2-BF01-1EE3DDC72AAD}"/>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914661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F408F-8083-4F07-9628-074C7AFE41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70477E0-A333-439D-A531-30B39A8134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5D59501-D187-414C-AACE-F838720036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35F890-BB8A-49E1-880A-924FD6FE4026}"/>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6" name="Footer Placeholder 5">
            <a:extLst>
              <a:ext uri="{FF2B5EF4-FFF2-40B4-BE49-F238E27FC236}">
                <a16:creationId xmlns:a16="http://schemas.microsoft.com/office/drawing/2014/main" id="{51CA38FE-429A-41E7-942D-ECCE639D3CA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401D9BC-0038-4041-AE2C-657BF99D41E9}"/>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287561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56CFD-7F35-482C-A50F-B3D43ACB0A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FD7F3EF-0FE9-46C4-A116-5DA6E26B0D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10B4041-0F17-42D8-AF16-AB099A39FF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AF67FF-F8F1-4B22-A471-9317ED3A25F0}"/>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6" name="Footer Placeholder 5">
            <a:extLst>
              <a:ext uri="{FF2B5EF4-FFF2-40B4-BE49-F238E27FC236}">
                <a16:creationId xmlns:a16="http://schemas.microsoft.com/office/drawing/2014/main" id="{A73D6993-98F8-4234-B24A-02D4DB41CE9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2A34037-0E7D-4379-ACA0-98611B2F76ED}"/>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939197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45B175-C851-453B-B2A0-9A5CFCADC0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65F4A2-0E4F-4E49-A0BF-BEEC722033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28AA27-3F13-4BFD-B949-21CF319108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EEEE99A2-0FED-42D4-9FBD-08CC1C3F81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F2468D4-5440-4CE2-BAB3-61D83F628C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EC5C30-0B3A-4B13-ADDD-7C63C8AA921B}" type="slidenum">
              <a:rPr lang="en-US" smtClean="0"/>
              <a:t>‹#›</a:t>
            </a:fld>
            <a:endParaRPr lang="en-US" dirty="0"/>
          </a:p>
        </p:txBody>
      </p:sp>
    </p:spTree>
    <p:extLst>
      <p:ext uri="{BB962C8B-B14F-4D97-AF65-F5344CB8AC3E}">
        <p14:creationId xmlns:p14="http://schemas.microsoft.com/office/powerpoint/2010/main" val="41220394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1641214" y="613601"/>
            <a:ext cx="9500259" cy="923330"/>
          </a:xfrm>
          <a:prstGeom prst="rect">
            <a:avLst/>
          </a:prstGeom>
          <a:noFill/>
        </p:spPr>
        <p:txBody>
          <a:bodyPr wrap="square" rtlCol="0">
            <a:spAutoFit/>
          </a:bodyPr>
          <a:lstStyle/>
          <a:p>
            <a:pPr algn="ctr"/>
            <a:r>
              <a:rPr lang="en-US" sz="5400" b="1" dirty="0">
                <a:solidFill>
                  <a:srgbClr val="20877C"/>
                </a:solidFill>
                <a:latin typeface="Maiandra GD" panose="020E0502030308020204" pitchFamily="34" charset="0"/>
              </a:rPr>
              <a:t>The Teal Canvas</a:t>
            </a:r>
          </a:p>
        </p:txBody>
      </p:sp>
      <p:pic>
        <p:nvPicPr>
          <p:cNvPr id="3" name="Picture 2">
            <a:extLst>
              <a:ext uri="{FF2B5EF4-FFF2-40B4-BE49-F238E27FC236}">
                <a16:creationId xmlns:a16="http://schemas.microsoft.com/office/drawing/2014/main" id="{98BA9DA8-1CD6-E846-AD9F-8B5F78EF6B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8533" y="1909466"/>
            <a:ext cx="4334933" cy="4334933"/>
          </a:xfrm>
          <a:prstGeom prst="rect">
            <a:avLst/>
          </a:prstGeom>
        </p:spPr>
      </p:pic>
    </p:spTree>
    <p:extLst>
      <p:ext uri="{BB962C8B-B14F-4D97-AF65-F5344CB8AC3E}">
        <p14:creationId xmlns:p14="http://schemas.microsoft.com/office/powerpoint/2010/main" val="19375463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5706534" y="179374"/>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Future Development </a:t>
            </a:r>
          </a:p>
        </p:txBody>
      </p:sp>
      <p:sp>
        <p:nvSpPr>
          <p:cNvPr id="5" name="TextBox 4">
            <a:extLst>
              <a:ext uri="{FF2B5EF4-FFF2-40B4-BE49-F238E27FC236}">
                <a16:creationId xmlns:a16="http://schemas.microsoft.com/office/drawing/2014/main" id="{2B2C5BC0-06F9-2A49-9E9E-7BEC92C31764}"/>
              </a:ext>
            </a:extLst>
          </p:cNvPr>
          <p:cNvSpPr txBox="1"/>
          <p:nvPr/>
        </p:nvSpPr>
        <p:spPr>
          <a:xfrm>
            <a:off x="2311400" y="1967494"/>
            <a:ext cx="8369998" cy="4401205"/>
          </a:xfrm>
          <a:prstGeom prst="rect">
            <a:avLst/>
          </a:prstGeom>
          <a:noFill/>
        </p:spPr>
        <p:txBody>
          <a:bodyPr wrap="square" rtlCol="0">
            <a:spAutoFit/>
          </a:bodyPr>
          <a:lstStyle/>
          <a:p>
            <a:pPr marL="571500" indent="-571500">
              <a:buFont typeface="Arial" panose="020B0604020202020204" pitchFamily="34" charset="0"/>
              <a:buChar char="•"/>
            </a:pPr>
            <a:r>
              <a:rPr lang="en-US" sz="4000" dirty="0">
                <a:solidFill>
                  <a:srgbClr val="7CDCFF"/>
                </a:solidFill>
              </a:rPr>
              <a:t>Implement a shopping cart</a:t>
            </a:r>
          </a:p>
          <a:p>
            <a:pPr marL="571500" indent="-571500">
              <a:buFont typeface="Arial" panose="020B0604020202020204" pitchFamily="34" charset="0"/>
              <a:buChar char="•"/>
            </a:pPr>
            <a:r>
              <a:rPr lang="en-US" sz="4000" dirty="0">
                <a:solidFill>
                  <a:srgbClr val="7CDCFF"/>
                </a:solidFill>
              </a:rPr>
              <a:t>Implement a payments system like Stripe</a:t>
            </a:r>
          </a:p>
          <a:p>
            <a:pPr marL="571500" indent="-571500">
              <a:buFont typeface="Arial" panose="020B0604020202020204" pitchFamily="34" charset="0"/>
              <a:buChar char="•"/>
            </a:pPr>
            <a:r>
              <a:rPr lang="en-US" sz="4000" dirty="0">
                <a:solidFill>
                  <a:srgbClr val="7CDCFF"/>
                </a:solidFill>
              </a:rPr>
              <a:t>Design a system for vetting art before being added</a:t>
            </a:r>
          </a:p>
          <a:p>
            <a:pPr marL="1028700" lvl="1" indent="-571500">
              <a:buFont typeface="Arial" panose="020B0604020202020204" pitchFamily="34" charset="0"/>
              <a:buChar char="•"/>
            </a:pPr>
            <a:r>
              <a:rPr lang="en-US" sz="4000" dirty="0">
                <a:solidFill>
                  <a:srgbClr val="7CDCFF"/>
                </a:solidFill>
              </a:rPr>
              <a:t>Terms of service</a:t>
            </a:r>
          </a:p>
          <a:p>
            <a:pPr marL="571500" indent="-571500">
              <a:buFont typeface="Arial" panose="020B0604020202020204" pitchFamily="34" charset="0"/>
              <a:buChar char="•"/>
            </a:pPr>
            <a:endParaRPr lang="en-US" sz="4000" dirty="0">
              <a:solidFill>
                <a:srgbClr val="7CDCFF"/>
              </a:solidFill>
            </a:endParaRPr>
          </a:p>
        </p:txBody>
      </p:sp>
    </p:spTree>
    <p:extLst>
      <p:ext uri="{BB962C8B-B14F-4D97-AF65-F5344CB8AC3E}">
        <p14:creationId xmlns:p14="http://schemas.microsoft.com/office/powerpoint/2010/main" val="2325715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65C7B-E77B-4F0F-B7AD-C3C77A2B634B}"/>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71074B4A-F0B9-42BD-8262-10045E8E86A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55217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4106334" y="1337733"/>
            <a:ext cx="3979332" cy="769441"/>
          </a:xfrm>
          <a:prstGeom prst="rect">
            <a:avLst/>
          </a:prstGeom>
          <a:noFill/>
        </p:spPr>
        <p:txBody>
          <a:bodyPr wrap="square" rtlCol="0">
            <a:spAutoFit/>
          </a:bodyPr>
          <a:lstStyle/>
          <a:p>
            <a:pPr algn="ctr"/>
            <a:r>
              <a:rPr lang="en-US" sz="4400" b="1" dirty="0">
                <a:solidFill>
                  <a:srgbClr val="7CDCFF"/>
                </a:solidFill>
                <a:latin typeface="Maiandra GD" panose="020E0502030308020204" pitchFamily="34" charset="0"/>
              </a:rPr>
              <a:t>Introduction</a:t>
            </a:r>
          </a:p>
        </p:txBody>
      </p:sp>
      <p:sp>
        <p:nvSpPr>
          <p:cNvPr id="6" name="TextBox 5">
            <a:extLst>
              <a:ext uri="{FF2B5EF4-FFF2-40B4-BE49-F238E27FC236}">
                <a16:creationId xmlns:a16="http://schemas.microsoft.com/office/drawing/2014/main" id="{9C78D7AF-6BF8-FB49-864E-61389EC6025E}"/>
              </a:ext>
            </a:extLst>
          </p:cNvPr>
          <p:cNvSpPr txBox="1"/>
          <p:nvPr/>
        </p:nvSpPr>
        <p:spPr>
          <a:xfrm>
            <a:off x="1227666" y="2366665"/>
            <a:ext cx="9889067" cy="2831544"/>
          </a:xfrm>
          <a:prstGeom prst="rect">
            <a:avLst/>
          </a:prstGeom>
          <a:noFill/>
        </p:spPr>
        <p:txBody>
          <a:bodyPr wrap="square" rtlCol="0">
            <a:spAutoFit/>
          </a:bodyPr>
          <a:lstStyle/>
          <a:p>
            <a:r>
              <a:rPr lang="en-US" dirty="0"/>
              <a:t> </a:t>
            </a:r>
          </a:p>
          <a:p>
            <a:pPr algn="ctr"/>
            <a:r>
              <a:rPr lang="en-US" sz="3200" dirty="0">
                <a:solidFill>
                  <a:srgbClr val="7CDCFF"/>
                </a:solidFill>
              </a:rPr>
              <a:t>The Teal Canvas team emphasizes the visual medium of 2D images, digital imagery and photographic art and the opportunity for every individual to participate in the art gallery experience of displaying and selling their work in a unique way.</a:t>
            </a:r>
          </a:p>
        </p:txBody>
      </p:sp>
      <p:pic>
        <p:nvPicPr>
          <p:cNvPr id="8" name="Picture 7" descr="A picture containing indoor, water, dark, nature&#10;&#10;Description automatically generated">
            <a:extLst>
              <a:ext uri="{FF2B5EF4-FFF2-40B4-BE49-F238E27FC236}">
                <a16:creationId xmlns:a16="http://schemas.microsoft.com/office/drawing/2014/main" id="{CDF37E26-6EFE-0F43-B126-0544C5B1B1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455333" cy="2637886"/>
          </a:xfrm>
          <a:prstGeom prst="rect">
            <a:avLst/>
          </a:prstGeom>
        </p:spPr>
      </p:pic>
    </p:spTree>
    <p:extLst>
      <p:ext uri="{BB962C8B-B14F-4D97-AF65-F5344CB8AC3E}">
        <p14:creationId xmlns:p14="http://schemas.microsoft.com/office/powerpoint/2010/main" val="3182691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5706534" y="179374"/>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The Teal Canvas Creators</a:t>
            </a:r>
          </a:p>
        </p:txBody>
      </p:sp>
      <p:sp>
        <p:nvSpPr>
          <p:cNvPr id="6" name="TextBox 5">
            <a:extLst>
              <a:ext uri="{FF2B5EF4-FFF2-40B4-BE49-F238E27FC236}">
                <a16:creationId xmlns:a16="http://schemas.microsoft.com/office/drawing/2014/main" id="{9C78D7AF-6BF8-FB49-864E-61389EC6025E}"/>
              </a:ext>
            </a:extLst>
          </p:cNvPr>
          <p:cNvSpPr txBox="1"/>
          <p:nvPr/>
        </p:nvSpPr>
        <p:spPr>
          <a:xfrm>
            <a:off x="3044325" y="2151727"/>
            <a:ext cx="8170335" cy="2554545"/>
          </a:xfrm>
          <a:prstGeom prst="rect">
            <a:avLst/>
          </a:prstGeom>
          <a:noFill/>
        </p:spPr>
        <p:txBody>
          <a:bodyPr wrap="square" rtlCol="0">
            <a:spAutoFit/>
          </a:bodyPr>
          <a:lstStyle/>
          <a:p>
            <a:pPr marL="285750" indent="-285750" algn="ctr">
              <a:buFont typeface="Arial" panose="020B0604020202020204" pitchFamily="34" charset="0"/>
              <a:buChar char="•"/>
            </a:pPr>
            <a:r>
              <a:rPr lang="en-US" sz="4000" dirty="0">
                <a:solidFill>
                  <a:srgbClr val="7CDCFF"/>
                </a:solidFill>
              </a:rPr>
              <a:t> Alex Engelmann </a:t>
            </a:r>
          </a:p>
          <a:p>
            <a:pPr marL="285750" indent="-285750" algn="ctr">
              <a:buFont typeface="Arial" panose="020B0604020202020204" pitchFamily="34" charset="0"/>
              <a:buChar char="•"/>
            </a:pPr>
            <a:r>
              <a:rPr lang="en-US" sz="4000" dirty="0">
                <a:solidFill>
                  <a:srgbClr val="7CDCFF"/>
                </a:solidFill>
              </a:rPr>
              <a:t>Jim </a:t>
            </a:r>
            <a:r>
              <a:rPr lang="en-US" sz="4000" dirty="0" err="1">
                <a:solidFill>
                  <a:srgbClr val="7CDCFF"/>
                </a:solidFill>
              </a:rPr>
              <a:t>Tatarakis</a:t>
            </a:r>
            <a:endParaRPr lang="en-US" sz="4000" dirty="0">
              <a:solidFill>
                <a:srgbClr val="7CDCFF"/>
              </a:solidFill>
            </a:endParaRPr>
          </a:p>
          <a:p>
            <a:pPr marL="285750" indent="-285750" algn="ctr">
              <a:buFont typeface="Arial" panose="020B0604020202020204" pitchFamily="34" charset="0"/>
              <a:buChar char="•"/>
            </a:pPr>
            <a:r>
              <a:rPr lang="en-US" sz="4000" dirty="0">
                <a:solidFill>
                  <a:srgbClr val="7CDCFF"/>
                </a:solidFill>
              </a:rPr>
              <a:t>Johanna Casimir-Mahoney</a:t>
            </a:r>
          </a:p>
          <a:p>
            <a:pPr marL="285750" indent="-285750" algn="ctr">
              <a:buFont typeface="Arial" panose="020B0604020202020204" pitchFamily="34" charset="0"/>
              <a:buChar char="•"/>
            </a:pPr>
            <a:r>
              <a:rPr lang="en-US" sz="4000" dirty="0">
                <a:solidFill>
                  <a:srgbClr val="7CDCFF"/>
                </a:solidFill>
              </a:rPr>
              <a:t>Liam Hartigan</a:t>
            </a:r>
          </a:p>
        </p:txBody>
      </p:sp>
      <p:pic>
        <p:nvPicPr>
          <p:cNvPr id="7" name="Picture 6">
            <a:extLst>
              <a:ext uri="{FF2B5EF4-FFF2-40B4-BE49-F238E27FC236}">
                <a16:creationId xmlns:a16="http://schemas.microsoft.com/office/drawing/2014/main" id="{276169BD-EA0B-5B4F-9B00-666558B3B4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4175185" cy="6021238"/>
          </a:xfrm>
          <a:prstGeom prst="rect">
            <a:avLst/>
          </a:prstGeom>
          <a:effectLst>
            <a:softEdge rad="1054100"/>
          </a:effectLst>
        </p:spPr>
      </p:pic>
    </p:spTree>
    <p:extLst>
      <p:ext uri="{BB962C8B-B14F-4D97-AF65-F5344CB8AC3E}">
        <p14:creationId xmlns:p14="http://schemas.microsoft.com/office/powerpoint/2010/main" val="2531733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3535150" y="119084"/>
            <a:ext cx="7107451"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Implemented Technologies</a:t>
            </a:r>
          </a:p>
        </p:txBody>
      </p:sp>
      <p:sp>
        <p:nvSpPr>
          <p:cNvPr id="6" name="TextBox 5">
            <a:extLst>
              <a:ext uri="{FF2B5EF4-FFF2-40B4-BE49-F238E27FC236}">
                <a16:creationId xmlns:a16="http://schemas.microsoft.com/office/drawing/2014/main" id="{9C78D7AF-6BF8-FB49-864E-61389EC6025E}"/>
              </a:ext>
            </a:extLst>
          </p:cNvPr>
          <p:cNvSpPr txBox="1"/>
          <p:nvPr/>
        </p:nvSpPr>
        <p:spPr>
          <a:xfrm>
            <a:off x="1549398" y="1536174"/>
            <a:ext cx="3971507" cy="5016758"/>
          </a:xfrm>
          <a:prstGeom prst="rect">
            <a:avLst/>
          </a:prstGeom>
          <a:noFill/>
        </p:spPr>
        <p:txBody>
          <a:bodyPr wrap="square" rtlCol="0">
            <a:spAutoFit/>
          </a:bodyPr>
          <a:lstStyle/>
          <a:p>
            <a:pPr marL="285750" indent="-285750">
              <a:buFont typeface="Arial" panose="020B0604020202020204" pitchFamily="34" charset="0"/>
              <a:buChar char="•"/>
            </a:pPr>
            <a:r>
              <a:rPr lang="en-US" sz="4000" dirty="0">
                <a:solidFill>
                  <a:srgbClr val="7CDCFF"/>
                </a:solidFill>
              </a:rPr>
              <a:t>HTML5</a:t>
            </a:r>
          </a:p>
          <a:p>
            <a:pPr marL="285750" indent="-285750">
              <a:buFont typeface="Arial" panose="020B0604020202020204" pitchFamily="34" charset="0"/>
              <a:buChar char="•"/>
            </a:pPr>
            <a:r>
              <a:rPr lang="en-US" sz="4000" dirty="0">
                <a:solidFill>
                  <a:srgbClr val="7CDCFF"/>
                </a:solidFill>
              </a:rPr>
              <a:t>CSS3</a:t>
            </a:r>
          </a:p>
          <a:p>
            <a:pPr marL="285750" indent="-285750">
              <a:buFont typeface="Arial" panose="020B0604020202020204" pitchFamily="34" charset="0"/>
              <a:buChar char="•"/>
            </a:pPr>
            <a:r>
              <a:rPr lang="en-US" sz="4000" dirty="0">
                <a:solidFill>
                  <a:srgbClr val="7CDCFF"/>
                </a:solidFill>
              </a:rPr>
              <a:t>MongoDB</a:t>
            </a:r>
          </a:p>
          <a:p>
            <a:pPr marL="285750" indent="-285750">
              <a:buFont typeface="Arial" panose="020B0604020202020204" pitchFamily="34" charset="0"/>
              <a:buChar char="•"/>
            </a:pPr>
            <a:r>
              <a:rPr lang="en-US" sz="4000" dirty="0">
                <a:solidFill>
                  <a:srgbClr val="7CDCFF"/>
                </a:solidFill>
              </a:rPr>
              <a:t>Mongoose</a:t>
            </a:r>
          </a:p>
          <a:p>
            <a:pPr marL="285750" indent="-285750">
              <a:buFont typeface="Arial" panose="020B0604020202020204" pitchFamily="34" charset="0"/>
              <a:buChar char="•"/>
            </a:pPr>
            <a:r>
              <a:rPr lang="en-US" sz="4000" dirty="0">
                <a:solidFill>
                  <a:srgbClr val="7CDCFF"/>
                </a:solidFill>
              </a:rPr>
              <a:t>React</a:t>
            </a:r>
          </a:p>
          <a:p>
            <a:pPr marL="285750" indent="-285750">
              <a:buFont typeface="Arial" panose="020B0604020202020204" pitchFamily="34" charset="0"/>
              <a:buChar char="•"/>
            </a:pPr>
            <a:r>
              <a:rPr lang="en-US" sz="4000" dirty="0">
                <a:solidFill>
                  <a:srgbClr val="7CDCFF"/>
                </a:solidFill>
              </a:rPr>
              <a:t>React-iframe</a:t>
            </a:r>
          </a:p>
          <a:p>
            <a:pPr marL="285750" indent="-285750">
              <a:buFont typeface="Arial" panose="020B0604020202020204" pitchFamily="34" charset="0"/>
              <a:buChar char="•"/>
            </a:pPr>
            <a:r>
              <a:rPr lang="en-US" sz="4000" dirty="0">
                <a:solidFill>
                  <a:srgbClr val="7CDCFF"/>
                </a:solidFill>
              </a:rPr>
              <a:t>Heroku</a:t>
            </a:r>
          </a:p>
          <a:p>
            <a:pPr marL="285750" indent="-285750">
              <a:buFont typeface="Arial" panose="020B0604020202020204" pitchFamily="34" charset="0"/>
              <a:buChar char="•"/>
            </a:pPr>
            <a:r>
              <a:rPr lang="en-US" sz="4000" dirty="0">
                <a:solidFill>
                  <a:srgbClr val="7CDCFF"/>
                </a:solidFill>
              </a:rPr>
              <a:t>Google Forms</a:t>
            </a:r>
          </a:p>
        </p:txBody>
      </p:sp>
      <p:sp>
        <p:nvSpPr>
          <p:cNvPr id="7" name="TextBox 6">
            <a:extLst>
              <a:ext uri="{FF2B5EF4-FFF2-40B4-BE49-F238E27FC236}">
                <a16:creationId xmlns:a16="http://schemas.microsoft.com/office/drawing/2014/main" id="{17DBBF15-F486-7149-96A1-8CDDE839951A}"/>
              </a:ext>
            </a:extLst>
          </p:cNvPr>
          <p:cNvSpPr txBox="1"/>
          <p:nvPr/>
        </p:nvSpPr>
        <p:spPr>
          <a:xfrm>
            <a:off x="6096000" y="1490008"/>
            <a:ext cx="4546602" cy="3785652"/>
          </a:xfrm>
          <a:prstGeom prst="rect">
            <a:avLst/>
          </a:prstGeom>
          <a:noFill/>
        </p:spPr>
        <p:txBody>
          <a:bodyPr wrap="square" rtlCol="0">
            <a:spAutoFit/>
          </a:bodyPr>
          <a:lstStyle/>
          <a:p>
            <a:pPr marL="285750" indent="-285750">
              <a:buFont typeface="Arial" panose="020B0604020202020204" pitchFamily="34" charset="0"/>
              <a:buChar char="•"/>
            </a:pPr>
            <a:r>
              <a:rPr lang="en-US" sz="4000" dirty="0">
                <a:solidFill>
                  <a:srgbClr val="7CDCFF"/>
                </a:solidFill>
              </a:rPr>
              <a:t>Node.js</a:t>
            </a:r>
          </a:p>
          <a:p>
            <a:pPr marL="285750" indent="-285750">
              <a:buFont typeface="Arial" panose="020B0604020202020204" pitchFamily="34" charset="0"/>
              <a:buChar char="•"/>
            </a:pPr>
            <a:r>
              <a:rPr lang="en-US" sz="4000" dirty="0">
                <a:solidFill>
                  <a:srgbClr val="7CDCFF"/>
                </a:solidFill>
              </a:rPr>
              <a:t>Express</a:t>
            </a:r>
          </a:p>
          <a:p>
            <a:pPr marL="285750" indent="-285750">
              <a:buFont typeface="Arial" panose="020B0604020202020204" pitchFamily="34" charset="0"/>
              <a:buChar char="•"/>
            </a:pPr>
            <a:r>
              <a:rPr lang="en-US" sz="4000" dirty="0">
                <a:solidFill>
                  <a:srgbClr val="7CDCFF"/>
                </a:solidFill>
              </a:rPr>
              <a:t>Python Turtle graphics</a:t>
            </a:r>
          </a:p>
          <a:p>
            <a:pPr marL="285750" indent="-285750">
              <a:buFont typeface="Arial" panose="020B0604020202020204" pitchFamily="34" charset="0"/>
              <a:buChar char="•"/>
            </a:pPr>
            <a:endParaRPr lang="en-US" sz="4000" dirty="0">
              <a:solidFill>
                <a:srgbClr val="7CDCFF"/>
              </a:solidFill>
            </a:endParaRPr>
          </a:p>
          <a:p>
            <a:pPr marL="285750" indent="-285750">
              <a:buFont typeface="Arial" panose="020B0604020202020204" pitchFamily="34" charset="0"/>
              <a:buChar char="•"/>
            </a:pPr>
            <a:endParaRPr lang="en-US" sz="4000" dirty="0">
              <a:solidFill>
                <a:srgbClr val="7CDCFF"/>
              </a:solidFill>
            </a:endParaRPr>
          </a:p>
        </p:txBody>
      </p:sp>
    </p:spTree>
    <p:extLst>
      <p:ext uri="{BB962C8B-B14F-4D97-AF65-F5344CB8AC3E}">
        <p14:creationId xmlns:p14="http://schemas.microsoft.com/office/powerpoint/2010/main" val="4227789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B7EDA-527A-460A-9DBC-46835708132A}"/>
              </a:ext>
            </a:extLst>
          </p:cNvPr>
          <p:cNvSpPr>
            <a:spLocks noGrp="1"/>
          </p:cNvSpPr>
          <p:nvPr>
            <p:ph type="title"/>
          </p:nvPr>
        </p:nvSpPr>
        <p:spPr/>
        <p:txBody>
          <a:bodyPr/>
          <a:lstStyle/>
          <a:p>
            <a:r>
              <a:rPr lang="en-US" dirty="0"/>
              <a:t>Minimum Viable Product</a:t>
            </a:r>
          </a:p>
        </p:txBody>
      </p:sp>
      <p:sp>
        <p:nvSpPr>
          <p:cNvPr id="3" name="Content Placeholder 2">
            <a:extLst>
              <a:ext uri="{FF2B5EF4-FFF2-40B4-BE49-F238E27FC236}">
                <a16:creationId xmlns:a16="http://schemas.microsoft.com/office/drawing/2014/main" id="{786D9BD3-916A-4876-ADFF-81A374AFBDE6}"/>
              </a:ext>
            </a:extLst>
          </p:cNvPr>
          <p:cNvSpPr>
            <a:spLocks noGrp="1"/>
          </p:cNvSpPr>
          <p:nvPr>
            <p:ph idx="1"/>
          </p:nvPr>
        </p:nvSpPr>
        <p:spPr/>
        <p:txBody>
          <a:bodyPr/>
          <a:lstStyle/>
          <a:p>
            <a:r>
              <a:rPr lang="en-US" dirty="0"/>
              <a:t>A working site that displays art that people can peruse and potentially purchase</a:t>
            </a:r>
          </a:p>
        </p:txBody>
      </p:sp>
    </p:spTree>
    <p:extLst>
      <p:ext uri="{BB962C8B-B14F-4D97-AF65-F5344CB8AC3E}">
        <p14:creationId xmlns:p14="http://schemas.microsoft.com/office/powerpoint/2010/main" val="23212459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7FC12-2B7C-46B7-B1AB-E0C3BB84A0E3}"/>
              </a:ext>
            </a:extLst>
          </p:cNvPr>
          <p:cNvSpPr>
            <a:spLocks noGrp="1"/>
          </p:cNvSpPr>
          <p:nvPr>
            <p:ph type="title"/>
          </p:nvPr>
        </p:nvSpPr>
        <p:spPr/>
        <p:txBody>
          <a:bodyPr/>
          <a:lstStyle/>
          <a:p>
            <a:r>
              <a:rPr lang="en-US" dirty="0"/>
              <a:t>Target Audience</a:t>
            </a:r>
          </a:p>
        </p:txBody>
      </p:sp>
      <p:sp>
        <p:nvSpPr>
          <p:cNvPr id="4" name="Content Placeholder 3">
            <a:extLst>
              <a:ext uri="{FF2B5EF4-FFF2-40B4-BE49-F238E27FC236}">
                <a16:creationId xmlns:a16="http://schemas.microsoft.com/office/drawing/2014/main" id="{FF24BE52-9BE2-4345-905B-9A10F1899F03}"/>
              </a:ext>
            </a:extLst>
          </p:cNvPr>
          <p:cNvSpPr>
            <a:spLocks noGrp="1"/>
          </p:cNvSpPr>
          <p:nvPr>
            <p:ph sz="half" idx="2"/>
          </p:nvPr>
        </p:nvSpPr>
        <p:spPr/>
        <p:txBody>
          <a:bodyPr/>
          <a:lstStyle/>
          <a:p>
            <a:r>
              <a:rPr lang="en-US" dirty="0"/>
              <a:t>Artists and content creators looking to sell their digital or physical 2D art</a:t>
            </a:r>
          </a:p>
          <a:p>
            <a:r>
              <a:rPr lang="en-US" dirty="0"/>
              <a:t>Anyone in the US that wants to see or purchase art</a:t>
            </a:r>
          </a:p>
        </p:txBody>
      </p:sp>
      <p:sp>
        <p:nvSpPr>
          <p:cNvPr id="5" name="Content Placeholder 4">
            <a:extLst>
              <a:ext uri="{FF2B5EF4-FFF2-40B4-BE49-F238E27FC236}">
                <a16:creationId xmlns:a16="http://schemas.microsoft.com/office/drawing/2014/main" id="{05EDE7F9-91D3-4047-9129-0F82A4D6A03E}"/>
              </a:ext>
            </a:extLst>
          </p:cNvPr>
          <p:cNvSpPr>
            <a:spLocks noGrp="1"/>
          </p:cNvSpPr>
          <p:nvPr>
            <p:ph sz="half" idx="1"/>
          </p:nvPr>
        </p:nvSpPr>
        <p:spPr/>
        <p:txBody>
          <a:bodyPr/>
          <a:lstStyle/>
          <a:p>
            <a:endParaRPr lang="en-US"/>
          </a:p>
        </p:txBody>
      </p:sp>
    </p:spTree>
    <p:extLst>
      <p:ext uri="{BB962C8B-B14F-4D97-AF65-F5344CB8AC3E}">
        <p14:creationId xmlns:p14="http://schemas.microsoft.com/office/powerpoint/2010/main" val="2665004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A3522-A128-4A3C-8A8F-64BEC93BE517}"/>
              </a:ext>
            </a:extLst>
          </p:cNvPr>
          <p:cNvSpPr>
            <a:spLocks noGrp="1"/>
          </p:cNvSpPr>
          <p:nvPr>
            <p:ph type="title"/>
          </p:nvPr>
        </p:nvSpPr>
        <p:spPr/>
        <p:txBody>
          <a:bodyPr/>
          <a:lstStyle/>
          <a:p>
            <a:r>
              <a:rPr lang="en-US" dirty="0"/>
              <a:t>User Stories</a:t>
            </a:r>
          </a:p>
        </p:txBody>
      </p:sp>
      <p:sp>
        <p:nvSpPr>
          <p:cNvPr id="3" name="Content Placeholder 2">
            <a:extLst>
              <a:ext uri="{FF2B5EF4-FFF2-40B4-BE49-F238E27FC236}">
                <a16:creationId xmlns:a16="http://schemas.microsoft.com/office/drawing/2014/main" id="{353AC25A-81D8-40E3-AD13-7EFD9EDFAA8F}"/>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C56E3CD-D270-40F8-A09D-1CDD478992A8}"/>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967165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406401" y="2574892"/>
            <a:ext cx="2760132" cy="1015663"/>
          </a:xfrm>
          <a:prstGeom prst="rect">
            <a:avLst/>
          </a:prstGeom>
          <a:noFill/>
        </p:spPr>
        <p:txBody>
          <a:bodyPr wrap="square" rtlCol="0">
            <a:spAutoFit/>
          </a:bodyPr>
          <a:lstStyle/>
          <a:p>
            <a:r>
              <a:rPr lang="en-US" sz="6000" b="1" dirty="0">
                <a:solidFill>
                  <a:srgbClr val="7CDCFF"/>
                </a:solidFill>
                <a:latin typeface="Maiandra GD" panose="020E0502030308020204" pitchFamily="34" charset="0"/>
              </a:rPr>
              <a:t>DEMO</a:t>
            </a:r>
          </a:p>
        </p:txBody>
      </p:sp>
      <p:pic>
        <p:nvPicPr>
          <p:cNvPr id="8" name="Picture 7">
            <a:extLst>
              <a:ext uri="{FF2B5EF4-FFF2-40B4-BE49-F238E27FC236}">
                <a16:creationId xmlns:a16="http://schemas.microsoft.com/office/drawing/2014/main" id="{58009EA6-298F-ED4A-88C5-D8331B13A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0500" y="1357529"/>
            <a:ext cx="4817375" cy="4142942"/>
          </a:xfrm>
          <a:prstGeom prst="rect">
            <a:avLst/>
          </a:prstGeom>
        </p:spPr>
      </p:pic>
    </p:spTree>
    <p:extLst>
      <p:ext uri="{BB962C8B-B14F-4D97-AF65-F5344CB8AC3E}">
        <p14:creationId xmlns:p14="http://schemas.microsoft.com/office/powerpoint/2010/main" val="3599182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479FD-1335-48F4-923A-F21B4B8B4AC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04DBD365-6305-4298-8A51-E88AE89C6A08}"/>
              </a:ext>
            </a:extLst>
          </p:cNvPr>
          <p:cNvSpPr>
            <a:spLocks noGrp="1"/>
          </p:cNvSpPr>
          <p:nvPr>
            <p:ph idx="1"/>
          </p:nvPr>
        </p:nvSpPr>
        <p:spPr/>
        <p:txBody>
          <a:bodyPr/>
          <a:lstStyle/>
          <a:p>
            <a:r>
              <a:rPr lang="en-US" dirty="0"/>
              <a:t>Met requirements of minimum viable product, but further feature implementations required for a fully working e-commerce site.</a:t>
            </a:r>
          </a:p>
        </p:txBody>
      </p:sp>
    </p:spTree>
    <p:extLst>
      <p:ext uri="{BB962C8B-B14F-4D97-AF65-F5344CB8AC3E}">
        <p14:creationId xmlns:p14="http://schemas.microsoft.com/office/powerpoint/2010/main" val="21206079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ab Safety Template - blue design.potx" id="{6698E7C4-46F3-4B25-BFA1-E1D6AD3BE9F4}" vid="{1972FE81-5A08-41E9-AFBD-04B7B10F8F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Lab safety</Template>
  <TotalTime>0</TotalTime>
  <Words>122</Words>
  <Application>Microsoft Office PowerPoint</Application>
  <PresentationFormat>Widescreen</PresentationFormat>
  <Paragraphs>42</Paragraphs>
  <Slides>11</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Maiandra GD</vt:lpstr>
      <vt:lpstr>Office Theme</vt:lpstr>
      <vt:lpstr>PowerPoint Presentation</vt:lpstr>
      <vt:lpstr>PowerPoint Presentation</vt:lpstr>
      <vt:lpstr>PowerPoint Presentation</vt:lpstr>
      <vt:lpstr>PowerPoint Presentation</vt:lpstr>
      <vt:lpstr>Minimum Viable Product</vt:lpstr>
      <vt:lpstr>Target Audience</vt:lpstr>
      <vt:lpstr>User Stories</vt:lpstr>
      <vt:lpstr>PowerPoint Presentation</vt:lpstr>
      <vt:lpstr>Conclusion</vt:lpstr>
      <vt:lpstr>PowerPoint Presentation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2018-09-17T16:50:44Z</dcterms:created>
  <dcterms:modified xsi:type="dcterms:W3CDTF">2019-08-23T23:53:28Z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2018-08-20T20:18:53.6769504Z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